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1" r:id="rId2"/>
    <p:sldId id="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3883" autoAdjust="0"/>
  </p:normalViewPr>
  <p:slideViewPr>
    <p:cSldViewPr snapToGrid="0">
      <p:cViewPr varScale="1">
        <p:scale>
          <a:sx n="114" d="100"/>
          <a:sy n="114" d="100"/>
        </p:scale>
        <p:origin x="49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9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C83C4E2-F24E-45AF-BE38-A7A4FA328262}"/>
              </a:ext>
            </a:extLst>
          </p:cNvPr>
          <p:cNvGrpSpPr/>
          <p:nvPr/>
        </p:nvGrpSpPr>
        <p:grpSpPr>
          <a:xfrm>
            <a:off x="0" y="21689"/>
            <a:ext cx="12192000" cy="1537397"/>
            <a:chOff x="0" y="-10048"/>
            <a:chExt cx="12192000" cy="16579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0B812FB-D6B7-42E0-A9A8-59128D910CB4}"/>
                </a:ext>
              </a:extLst>
            </p:cNvPr>
            <p:cNvGrpSpPr/>
            <p:nvPr/>
          </p:nvGrpSpPr>
          <p:grpSpPr>
            <a:xfrm>
              <a:off x="0" y="0"/>
              <a:ext cx="12192000" cy="1647930"/>
              <a:chOff x="0" y="0"/>
              <a:chExt cx="12192000" cy="1647930"/>
            </a:xfrm>
            <a:solidFill>
              <a:srgbClr val="002060"/>
            </a:solidFill>
          </p:grpSpPr>
          <p:sp>
            <p:nvSpPr>
              <p:cNvPr id="9" name="Rectangle: Single Corner Snipped 4">
                <a:extLst>
                  <a:ext uri="{FF2B5EF4-FFF2-40B4-BE49-F238E27FC236}">
                    <a16:creationId xmlns:a16="http://schemas.microsoft.com/office/drawing/2014/main" id="{34C61915-9EC0-42BA-944A-A0683ACCBE22}"/>
                  </a:ext>
                </a:extLst>
              </p:cNvPr>
              <p:cNvSpPr/>
              <p:nvPr/>
            </p:nvSpPr>
            <p:spPr bwMode="auto">
              <a:xfrm>
                <a:off x="0" y="0"/>
                <a:ext cx="10249319" cy="1647930"/>
              </a:xfrm>
              <a:prstGeom prst="snip1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PH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34" charset="0"/>
                  <a:ea typeface="ＭＳ Ｐゴシック" pitchFamily="80" charset="-128"/>
                </a:endParaRPr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CE86C142-1191-4A35-BA85-7B32AA767371}"/>
                  </a:ext>
                </a:extLst>
              </p:cNvPr>
              <p:cNvSpPr/>
              <p:nvPr/>
            </p:nvSpPr>
            <p:spPr bwMode="auto">
              <a:xfrm>
                <a:off x="9415305" y="0"/>
                <a:ext cx="2776695" cy="1647930"/>
              </a:xfrm>
              <a:prstGeom prst="rtTriangle">
                <a:avLst/>
              </a:prstGeom>
              <a:grp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PH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34" charset="0"/>
                  <a:ea typeface="ＭＳ Ｐゴシック" pitchFamily="80" charset="-128"/>
                </a:endParaRPr>
              </a:p>
            </p:txBody>
          </p:sp>
        </p:grp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F9F36FED-FC5B-4588-B171-0B645DFED96E}"/>
                </a:ext>
              </a:extLst>
            </p:cNvPr>
            <p:cNvSpPr/>
            <p:nvPr/>
          </p:nvSpPr>
          <p:spPr bwMode="auto">
            <a:xfrm flipH="1">
              <a:off x="9385156" y="0"/>
              <a:ext cx="1798655" cy="1647930"/>
            </a:xfrm>
            <a:prstGeom prst="parallelogram">
              <a:avLst>
                <a:gd name="adj" fmla="val 50478"/>
              </a:avLst>
            </a:prstGeom>
            <a:solidFill>
              <a:srgbClr val="002A7E"/>
            </a:solidFill>
            <a:ln w="9525" cap="flat" cmpd="sng" algn="ctr">
              <a:solidFill>
                <a:srgbClr val="002A7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P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ＭＳ Ｐゴシック" pitchFamily="80" charset="-128"/>
              </a:endParaRPr>
            </a:p>
          </p:txBody>
        </p: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4788BDC-21E0-4B65-84CB-E948F433D505}"/>
                </a:ext>
              </a:extLst>
            </p:cNvPr>
            <p:cNvSpPr/>
            <p:nvPr/>
          </p:nvSpPr>
          <p:spPr bwMode="auto">
            <a:xfrm flipH="1">
              <a:off x="10349798" y="0"/>
              <a:ext cx="1828804" cy="1647930"/>
            </a:xfrm>
            <a:prstGeom prst="parallelogram">
              <a:avLst>
                <a:gd name="adj" fmla="val 50478"/>
              </a:avLst>
            </a:prstGeom>
            <a:solidFill>
              <a:srgbClr val="0072BB"/>
            </a:solidFill>
            <a:ln w="9525" cap="flat" cmpd="sng" algn="ctr">
              <a:solidFill>
                <a:srgbClr val="0072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P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ＭＳ Ｐゴシック" pitchFamily="80" charset="-128"/>
              </a:endParaRPr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2F68DAEC-567B-4A34-911A-47A42B8ECBBE}"/>
                </a:ext>
              </a:extLst>
            </p:cNvPr>
            <p:cNvSpPr/>
            <p:nvPr/>
          </p:nvSpPr>
          <p:spPr bwMode="auto">
            <a:xfrm rot="10800000">
              <a:off x="11327836" y="-10048"/>
              <a:ext cx="864163" cy="1647930"/>
            </a:xfrm>
            <a:prstGeom prst="rtTriangle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P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ＭＳ Ｐゴシック" pitchFamily="80" charset="-128"/>
              </a:endParaRP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180707"/>
              </p:ext>
            </p:extLst>
          </p:nvPr>
        </p:nvGraphicFramePr>
        <p:xfrm>
          <a:off x="554333" y="2148433"/>
          <a:ext cx="10249319" cy="2561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0910">
                  <a:extLst>
                    <a:ext uri="{9D8B030D-6E8A-4147-A177-3AD203B41FA5}">
                      <a16:colId xmlns:a16="http://schemas.microsoft.com/office/drawing/2014/main" val="3509413991"/>
                    </a:ext>
                  </a:extLst>
                </a:gridCol>
                <a:gridCol w="2958409">
                  <a:extLst>
                    <a:ext uri="{9D8B030D-6E8A-4147-A177-3AD203B41FA5}">
                      <a16:colId xmlns:a16="http://schemas.microsoft.com/office/drawing/2014/main" val="16807441"/>
                    </a:ext>
                  </a:extLst>
                </a:gridCol>
              </a:tblGrid>
              <a:tr h="4777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Cases</a:t>
                      </a:r>
                      <a:endParaRPr lang="en-P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Count</a:t>
                      </a:r>
                      <a:endParaRPr lang="en-PH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650166"/>
                  </a:ext>
                </a:extLst>
              </a:tr>
              <a:tr h="513315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New</a:t>
                      </a:r>
                      <a:endParaRPr lang="en-PH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8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500766"/>
                  </a:ext>
                </a:extLst>
              </a:tr>
              <a:tr h="502476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Active</a:t>
                      </a:r>
                      <a:endParaRPr lang="en-PH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8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50967"/>
                  </a:ext>
                </a:extLst>
              </a:tr>
              <a:tr h="502476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Recovered (2020-present)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100</a:t>
                      </a:r>
                      <a:endParaRPr lang="en-PH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722394"/>
                  </a:ext>
                </a:extLst>
              </a:tr>
              <a:tr h="528895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Total</a:t>
                      </a:r>
                      <a:endParaRPr lang="en-PH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rgbClr val="0070C0"/>
                          </a:solidFill>
                        </a:rPr>
                        <a:t>101</a:t>
                      </a:r>
                      <a:endParaRPr lang="en-PH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2667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F9BB9A7-9A76-45B1-8D8C-1ED4DCD7F563}"/>
              </a:ext>
            </a:extLst>
          </p:cNvPr>
          <p:cNvSpPr txBox="1"/>
          <p:nvPr/>
        </p:nvSpPr>
        <p:spPr>
          <a:xfrm>
            <a:off x="374355" y="492382"/>
            <a:ext cx="1095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COVID-19 STATISTICS </a:t>
            </a:r>
            <a:r>
              <a:rPr lang="en-US" sz="2800" b="1">
                <a:solidFill>
                  <a:schemeClr val="bg1"/>
                </a:solidFill>
                <a:latin typeface="Century Gothic" panose="020B0502020202020204" pitchFamily="34" charset="0"/>
              </a:rPr>
              <a:t>&amp; UPDATES AS OF DECEMBER 31, 2022 </a:t>
            </a:r>
            <a:endParaRPr lang="en-PH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6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C83C4E2-F24E-45AF-BE38-A7A4FA328262}"/>
              </a:ext>
            </a:extLst>
          </p:cNvPr>
          <p:cNvGrpSpPr/>
          <p:nvPr/>
        </p:nvGrpSpPr>
        <p:grpSpPr>
          <a:xfrm>
            <a:off x="0" y="-72493"/>
            <a:ext cx="12192000" cy="1537397"/>
            <a:chOff x="0" y="-10048"/>
            <a:chExt cx="12192000" cy="16579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0B812FB-D6B7-42E0-A9A8-59128D910CB4}"/>
                </a:ext>
              </a:extLst>
            </p:cNvPr>
            <p:cNvGrpSpPr/>
            <p:nvPr/>
          </p:nvGrpSpPr>
          <p:grpSpPr>
            <a:xfrm>
              <a:off x="0" y="0"/>
              <a:ext cx="12192000" cy="1647930"/>
              <a:chOff x="0" y="0"/>
              <a:chExt cx="12192000" cy="1647930"/>
            </a:xfrm>
            <a:solidFill>
              <a:srgbClr val="002060"/>
            </a:solidFill>
          </p:grpSpPr>
          <p:sp>
            <p:nvSpPr>
              <p:cNvPr id="5" name="Rectangle: Single Corner Snipped 4">
                <a:extLst>
                  <a:ext uri="{FF2B5EF4-FFF2-40B4-BE49-F238E27FC236}">
                    <a16:creationId xmlns:a16="http://schemas.microsoft.com/office/drawing/2014/main" id="{34C61915-9EC0-42BA-944A-A0683ACCBE22}"/>
                  </a:ext>
                </a:extLst>
              </p:cNvPr>
              <p:cNvSpPr/>
              <p:nvPr/>
            </p:nvSpPr>
            <p:spPr bwMode="auto">
              <a:xfrm>
                <a:off x="0" y="0"/>
                <a:ext cx="10249319" cy="1647930"/>
              </a:xfrm>
              <a:prstGeom prst="snip1Rect">
                <a:avLst>
                  <a:gd name="adj" fmla="val 50000"/>
                </a:avLst>
              </a:prstGeom>
              <a:grp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PH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34" charset="0"/>
                  <a:ea typeface="ＭＳ Ｐゴシック" pitchFamily="80" charset="-128"/>
                </a:endParaRPr>
              </a:p>
            </p:txBody>
          </p:sp>
          <p:sp>
            <p:nvSpPr>
              <p:cNvPr id="6" name="Right Triangle 5">
                <a:extLst>
                  <a:ext uri="{FF2B5EF4-FFF2-40B4-BE49-F238E27FC236}">
                    <a16:creationId xmlns:a16="http://schemas.microsoft.com/office/drawing/2014/main" id="{CE86C142-1191-4A35-BA85-7B32AA767371}"/>
                  </a:ext>
                </a:extLst>
              </p:cNvPr>
              <p:cNvSpPr/>
              <p:nvPr/>
            </p:nvSpPr>
            <p:spPr bwMode="auto">
              <a:xfrm>
                <a:off x="9415305" y="0"/>
                <a:ext cx="2776695" cy="1647930"/>
              </a:xfrm>
              <a:prstGeom prst="rtTriangle">
                <a:avLst/>
              </a:prstGeom>
              <a:grp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PH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entury Gothic" pitchFamily="34" charset="0"/>
                  <a:ea typeface="ＭＳ Ｐゴシック" pitchFamily="80" charset="-128"/>
                </a:endParaRPr>
              </a:p>
            </p:txBody>
          </p:sp>
        </p:grp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F9F36FED-FC5B-4588-B171-0B645DFED96E}"/>
                </a:ext>
              </a:extLst>
            </p:cNvPr>
            <p:cNvSpPr/>
            <p:nvPr/>
          </p:nvSpPr>
          <p:spPr bwMode="auto">
            <a:xfrm flipH="1">
              <a:off x="9385156" y="0"/>
              <a:ext cx="1798655" cy="1647930"/>
            </a:xfrm>
            <a:prstGeom prst="parallelogram">
              <a:avLst>
                <a:gd name="adj" fmla="val 50478"/>
              </a:avLst>
            </a:prstGeom>
            <a:solidFill>
              <a:srgbClr val="002A7E"/>
            </a:solidFill>
            <a:ln w="9525" cap="flat" cmpd="sng" algn="ctr">
              <a:solidFill>
                <a:srgbClr val="002A7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P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ＭＳ Ｐゴシック" pitchFamily="80" charset="-128"/>
              </a:endParaRPr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A4788BDC-21E0-4B65-84CB-E948F433D505}"/>
                </a:ext>
              </a:extLst>
            </p:cNvPr>
            <p:cNvSpPr/>
            <p:nvPr/>
          </p:nvSpPr>
          <p:spPr bwMode="auto">
            <a:xfrm flipH="1">
              <a:off x="10349798" y="0"/>
              <a:ext cx="1828804" cy="1647930"/>
            </a:xfrm>
            <a:prstGeom prst="parallelogram">
              <a:avLst>
                <a:gd name="adj" fmla="val 50478"/>
              </a:avLst>
            </a:prstGeom>
            <a:solidFill>
              <a:srgbClr val="0072BB"/>
            </a:solidFill>
            <a:ln w="9525" cap="flat" cmpd="sng" algn="ctr">
              <a:solidFill>
                <a:srgbClr val="0072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P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ＭＳ Ｐゴシック" pitchFamily="80" charset="-128"/>
              </a:endParaRPr>
            </a:p>
          </p:txBody>
        </p:sp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2F68DAEC-567B-4A34-911A-47A42B8ECBBE}"/>
                </a:ext>
              </a:extLst>
            </p:cNvPr>
            <p:cNvSpPr/>
            <p:nvPr/>
          </p:nvSpPr>
          <p:spPr bwMode="auto">
            <a:xfrm rot="10800000">
              <a:off x="11327836" y="-10048"/>
              <a:ext cx="864163" cy="1647930"/>
            </a:xfrm>
            <a:prstGeom prst="rtTriangle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P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ＭＳ Ｐゴシック" pitchFamily="80" charset="-128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F9BB9A7-9A76-45B1-8D8C-1ED4DCD7F563}"/>
              </a:ext>
            </a:extLst>
          </p:cNvPr>
          <p:cNvSpPr txBox="1"/>
          <p:nvPr/>
        </p:nvSpPr>
        <p:spPr>
          <a:xfrm>
            <a:off x="345612" y="549207"/>
            <a:ext cx="9582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entury Gothic" panose="020B0502020202020204" pitchFamily="34" charset="0"/>
              </a:rPr>
              <a:t>COVID-19 VACCINATION as of December 31, 2022</a:t>
            </a:r>
            <a:endParaRPr lang="en-PH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>
            <a:off x="6174378" y="1622052"/>
            <a:ext cx="5320936" cy="5539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70C0"/>
                </a:solidFill>
              </a:rPr>
              <a:t>Booster</a:t>
            </a:r>
          </a:p>
        </p:txBody>
      </p:sp>
      <p:graphicFrame>
        <p:nvGraphicFramePr>
          <p:cNvPr id="23" name="Content Placeholder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88457345"/>
              </p:ext>
            </p:extLst>
          </p:nvPr>
        </p:nvGraphicFramePr>
        <p:xfrm>
          <a:off x="403308" y="1717179"/>
          <a:ext cx="4721351" cy="3419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843">
                  <a:extLst>
                    <a:ext uri="{9D8B030D-6E8A-4147-A177-3AD203B41FA5}">
                      <a16:colId xmlns:a16="http://schemas.microsoft.com/office/drawing/2014/main" val="4133018747"/>
                    </a:ext>
                  </a:extLst>
                </a:gridCol>
                <a:gridCol w="832958">
                  <a:extLst>
                    <a:ext uri="{9D8B030D-6E8A-4147-A177-3AD203B41FA5}">
                      <a16:colId xmlns:a16="http://schemas.microsoft.com/office/drawing/2014/main" val="2456161300"/>
                    </a:ext>
                  </a:extLst>
                </a:gridCol>
                <a:gridCol w="856351">
                  <a:extLst>
                    <a:ext uri="{9D8B030D-6E8A-4147-A177-3AD203B41FA5}">
                      <a16:colId xmlns:a16="http://schemas.microsoft.com/office/drawing/2014/main" val="2389052593"/>
                    </a:ext>
                  </a:extLst>
                </a:gridCol>
                <a:gridCol w="893199">
                  <a:extLst>
                    <a:ext uri="{9D8B030D-6E8A-4147-A177-3AD203B41FA5}">
                      <a16:colId xmlns:a16="http://schemas.microsoft.com/office/drawing/2014/main" val="1952249803"/>
                    </a:ext>
                  </a:extLst>
                </a:gridCol>
              </a:tblGrid>
              <a:tr h="560097">
                <a:tc>
                  <a:txBody>
                    <a:bodyPr/>
                    <a:lstStyle/>
                    <a:p>
                      <a:r>
                        <a:rPr lang="en-US" sz="1800" dirty="0"/>
                        <a:t>Status of </a:t>
                      </a:r>
                      <a:r>
                        <a:rPr lang="en-US" sz="1800" dirty="0" err="1"/>
                        <a:t>Plantilla</a:t>
                      </a:r>
                      <a:r>
                        <a:rPr lang="en-US" sz="1800" baseline="0" dirty="0"/>
                        <a:t> Personnel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  <a:r>
                        <a:rPr lang="en-US" sz="1800" baseline="30000" dirty="0"/>
                        <a:t>st</a:t>
                      </a:r>
                      <a:r>
                        <a:rPr lang="en-US" sz="1800" baseline="0" dirty="0"/>
                        <a:t> Dose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Full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73909505"/>
                  </a:ext>
                </a:extLst>
              </a:tr>
              <a:tr h="1057961">
                <a:tc>
                  <a:txBody>
                    <a:bodyPr/>
                    <a:lstStyle/>
                    <a:p>
                      <a:r>
                        <a:rPr lang="en-US" sz="1800" dirty="0"/>
                        <a:t>Vaccinated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PH" sz="1800" dirty="0"/>
                        <a:t>215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215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215 out of 217</a:t>
                      </a:r>
                    </a:p>
                    <a:p>
                      <a:r>
                        <a:rPr lang="en-US" sz="1800" b="1" baseline="0" dirty="0"/>
                        <a:t>Total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7049221"/>
                  </a:ext>
                </a:extLst>
              </a:tr>
              <a:tr h="437210">
                <a:tc>
                  <a:txBody>
                    <a:bodyPr/>
                    <a:lstStyle/>
                    <a:p>
                      <a:r>
                        <a:rPr lang="en-US" sz="1800" dirty="0"/>
                        <a:t>Not yet vaccinated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75754141"/>
                  </a:ext>
                </a:extLst>
              </a:tr>
              <a:tr h="1306893">
                <a:tc>
                  <a:txBody>
                    <a:bodyPr/>
                    <a:lstStyle/>
                    <a:p>
                      <a:r>
                        <a:rPr lang="en-US" sz="1800" dirty="0"/>
                        <a:t>Contractual</a:t>
                      </a:r>
                      <a:r>
                        <a:rPr lang="en-US" sz="1800" baseline="0" dirty="0"/>
                        <a:t> Personnel (COS, Utility, Guards)</a:t>
                      </a:r>
                    </a:p>
                    <a:p>
                      <a:endParaRPr lang="en-US" sz="18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PH" sz="1800" b="0" dirty="0"/>
                        <a:t>167</a:t>
                      </a:r>
                      <a:endParaRPr lang="en-US" sz="18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167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167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dirty="0"/>
                        <a:t>out of 167</a:t>
                      </a:r>
                    </a:p>
                    <a:p>
                      <a:r>
                        <a:rPr lang="en-US" sz="1800" b="1" dirty="0"/>
                        <a:t>total</a:t>
                      </a:r>
                    </a:p>
                    <a:p>
                      <a:endParaRPr lang="en-US" sz="1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42549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11186" y="5269468"/>
            <a:ext cx="41347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99% - vaccinated regular EEs</a:t>
            </a:r>
          </a:p>
          <a:p>
            <a:pPr algn="just"/>
            <a:r>
              <a:rPr lang="en-US" sz="1400" dirty="0"/>
              <a:t>99% - fully vaccinated</a:t>
            </a:r>
          </a:p>
          <a:p>
            <a:r>
              <a:rPr lang="en-US" sz="1400" dirty="0"/>
              <a:t>1% - not yet vaccinated</a:t>
            </a:r>
          </a:p>
          <a:p>
            <a:endParaRPr lang="en-US" sz="1400" dirty="0"/>
          </a:p>
          <a:p>
            <a:r>
              <a:rPr lang="en-US" sz="1400" dirty="0"/>
              <a:t>100% - vaccinated contractual personnel</a:t>
            </a:r>
          </a:p>
        </p:txBody>
      </p:sp>
      <p:graphicFrame>
        <p:nvGraphicFramePr>
          <p:cNvPr id="15" name="Content Placeholder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69351460"/>
              </p:ext>
            </p:extLst>
          </p:nvPr>
        </p:nvGraphicFramePr>
        <p:xfrm>
          <a:off x="6362185" y="2347747"/>
          <a:ext cx="4821626" cy="238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239">
                  <a:extLst>
                    <a:ext uri="{9D8B030D-6E8A-4147-A177-3AD203B41FA5}">
                      <a16:colId xmlns:a16="http://schemas.microsoft.com/office/drawing/2014/main" val="4133018747"/>
                    </a:ext>
                  </a:extLst>
                </a:gridCol>
                <a:gridCol w="1420387">
                  <a:extLst>
                    <a:ext uri="{9D8B030D-6E8A-4147-A177-3AD203B41FA5}">
                      <a16:colId xmlns:a16="http://schemas.microsoft.com/office/drawing/2014/main" val="1952249803"/>
                    </a:ext>
                  </a:extLst>
                </a:gridCol>
              </a:tblGrid>
              <a:tr h="457182">
                <a:tc>
                  <a:txBody>
                    <a:bodyPr/>
                    <a:lstStyle/>
                    <a:p>
                      <a:r>
                        <a:rPr lang="en-US" sz="1800" dirty="0"/>
                        <a:t>First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Booster Status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73909505"/>
                  </a:ext>
                </a:extLst>
              </a:tr>
              <a:tr h="863566">
                <a:tc>
                  <a:txBody>
                    <a:bodyPr/>
                    <a:lstStyle/>
                    <a:p>
                      <a:r>
                        <a:rPr lang="en-US" sz="1800" dirty="0" err="1"/>
                        <a:t>Plantilla</a:t>
                      </a:r>
                      <a:r>
                        <a:rPr lang="en-US" sz="1800" baseline="0" dirty="0"/>
                        <a:t> Personnel and COS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214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7049221"/>
                  </a:ext>
                </a:extLst>
              </a:tr>
              <a:tr h="1066758">
                <a:tc>
                  <a:txBody>
                    <a:bodyPr/>
                    <a:lstStyle/>
                    <a:p>
                      <a:r>
                        <a:rPr lang="en-US" sz="1800" dirty="0"/>
                        <a:t>Contractual</a:t>
                      </a:r>
                      <a:r>
                        <a:rPr lang="en-US" sz="1800" baseline="0" dirty="0"/>
                        <a:t> Personnel (Utility, Guards)</a:t>
                      </a:r>
                    </a:p>
                    <a:p>
                      <a:endParaRPr lang="en-US" sz="18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  29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42549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06680"/>
              </p:ext>
            </p:extLst>
          </p:nvPr>
        </p:nvGraphicFramePr>
        <p:xfrm>
          <a:off x="6371245" y="4399721"/>
          <a:ext cx="4821626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239">
                  <a:extLst>
                    <a:ext uri="{9D8B030D-6E8A-4147-A177-3AD203B41FA5}">
                      <a16:colId xmlns:a16="http://schemas.microsoft.com/office/drawing/2014/main" val="1694723524"/>
                    </a:ext>
                  </a:extLst>
                </a:gridCol>
                <a:gridCol w="1420387">
                  <a:extLst>
                    <a:ext uri="{9D8B030D-6E8A-4147-A177-3AD203B41FA5}">
                      <a16:colId xmlns:a16="http://schemas.microsoft.com/office/drawing/2014/main" val="1713579968"/>
                    </a:ext>
                  </a:extLst>
                </a:gridCol>
              </a:tblGrid>
              <a:tr h="528248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Total</a:t>
                      </a:r>
                    </a:p>
                    <a:p>
                      <a:endParaRPr lang="en-US" sz="18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243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8914287"/>
                  </a:ext>
                </a:extLst>
              </a:tr>
              <a:tr h="528248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Number of personnel with 2</a:t>
                      </a:r>
                      <a:r>
                        <a:rPr lang="en-US" sz="1800" baseline="30000" dirty="0"/>
                        <a:t>nd</a:t>
                      </a:r>
                      <a:r>
                        <a:rPr lang="en-US" sz="1800" baseline="0" dirty="0"/>
                        <a:t> Booster Shot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PH" sz="1800" b="1" dirty="0"/>
                        <a:t>60</a:t>
                      </a:r>
                      <a:endParaRPr lang="en-US" sz="1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48183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5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4229</TotalTime>
  <Words>121</Words>
  <Application>Microsoft Office PowerPoint</Application>
  <PresentationFormat>Widescreen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Century Gothic</vt:lpstr>
      <vt:lpstr>Wingdings 3</vt:lpstr>
      <vt:lpstr>Sales Direction 16X9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Services Group Updates on SMC Matters and Other Items</dc:title>
  <dc:creator>Ian Briones</dc:creator>
  <cp:lastModifiedBy>Rissa R. DE LEON</cp:lastModifiedBy>
  <cp:revision>271</cp:revision>
  <dcterms:created xsi:type="dcterms:W3CDTF">2022-01-09T13:59:44Z</dcterms:created>
  <dcterms:modified xsi:type="dcterms:W3CDTF">2023-03-29T13:57:09Z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